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7" r:id="rId4"/>
  </p:sldMasterIdLst>
  <p:notesMasterIdLst>
    <p:notesMasterId r:id="rId16"/>
  </p:notesMasterIdLst>
  <p:sldIdLst>
    <p:sldId id="256" r:id="rId5"/>
    <p:sldId id="263" r:id="rId6"/>
    <p:sldId id="272" r:id="rId7"/>
    <p:sldId id="267" r:id="rId8"/>
    <p:sldId id="264" r:id="rId9"/>
    <p:sldId id="262" r:id="rId10"/>
    <p:sldId id="270" r:id="rId11"/>
    <p:sldId id="265" r:id="rId12"/>
    <p:sldId id="260" r:id="rId13"/>
    <p:sldId id="273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hadka, Manish" initials="KM" lastIdx="1" clrIdx="0">
    <p:extLst>
      <p:ext uri="{19B8F6BF-5375-455C-9EA6-DF929625EA0E}">
        <p15:presenceInfo xmlns:p15="http://schemas.microsoft.com/office/powerpoint/2012/main" userId="S::manish.khadka@mavs.uta.edu::96fe3ce4-ae08-428b-8ce2-d877192b44b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1E0A"/>
    <a:srgbClr val="9C4E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D510F9-01AD-8AF0-8A8C-2168E50FF1CC}" v="19" dt="2020-09-13T02:30:48.970"/>
    <p1510:client id="{39875EDD-CAC2-545D-B1AA-97C2314CAA98}" v="342" dt="2020-09-13T20:38:08.181"/>
    <p1510:client id="{423E109D-0424-90FA-E6B5-7A9CEC222A38}" v="82" dt="2020-09-14T01:15:00.205"/>
    <p1510:client id="{49C0198F-5315-48D7-1EB0-B34BC4D77C52}" v="97" dt="2020-09-14T01:14:04.038"/>
    <p1510:client id="{4ACCB400-464F-1681-4BC5-8496602CAB3D}" v="45" dt="2020-09-14T01:08:17.872"/>
    <p1510:client id="{611CBAB9-AC42-9A19-36A8-6C0D7DCBBC6E}" v="10" dt="2020-09-14T00:45:56.844"/>
    <p1510:client id="{AEDB4866-F9D9-AC63-111D-552E717BA582}" v="923" dt="2020-09-13T02:27:21.405"/>
    <p1510:client id="{B164689F-0E90-4091-95FA-96F89C5A6719}" v="2978" dt="2020-09-14T01:13:23.013"/>
    <p1510:client id="{F051710F-0AE5-FAAD-2AD2-5A1D6CB9B65D}" v="77" dt="2020-09-14T01:14:22.268"/>
    <p1510:client id="{FB08BAB4-5298-516A-FFC6-5A8981075DDE}" v="126" dt="2020-09-13T01:51:12.0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78807F-0356-49FB-A658-7FBA2D663087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3E0E0-6D85-47C5-9A9D-19592653C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6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E0E0-6D85-47C5-9A9D-19592653C1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848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Working with government contractors and </a:t>
            </a:r>
            <a:r>
              <a:rPr lang="en-US" err="1">
                <a:cs typeface="Calibri"/>
              </a:rPr>
              <a:t>sucessfully</a:t>
            </a:r>
            <a:r>
              <a:rPr lang="en-US">
                <a:cs typeface="Calibri"/>
              </a:rPr>
              <a:t> installed and in operation in </a:t>
            </a:r>
            <a:r>
              <a:rPr lang="en-US" err="1">
                <a:cs typeface="Calibri"/>
              </a:rPr>
              <a:t>Sheridian</a:t>
            </a:r>
            <a:r>
              <a:rPr lang="en-US">
                <a:cs typeface="Calibri"/>
              </a:rPr>
              <a:t>, WY</a:t>
            </a:r>
          </a:p>
          <a:p>
            <a:r>
              <a:rPr lang="en-US">
                <a:cs typeface="Calibri"/>
              </a:rPr>
              <a:t>- founded by Brian </a:t>
            </a:r>
            <a:r>
              <a:rPr lang="en-US" err="1">
                <a:cs typeface="Calibri"/>
              </a:rPr>
              <a:t>Duerloo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easy installation and fixing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E0E0-6D85-47C5-9A9D-19592653C1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82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We as a company define our tasks to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3E0E0-6D85-47C5-9A9D-19592653C1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21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36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55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52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6103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7421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35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9/13/2020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945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69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34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97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4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55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55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58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7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65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17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403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conversation.com/cigarette-butts-are-the-forgotten-plastic-pollution-and-they-could-be-killing-our-plants-119958" TargetMode="External"/><Relationship Id="rId2" Type="http://schemas.openxmlformats.org/officeDocument/2006/relationships/hyperlink" Target="https://smokeytreats.co.za/the-proble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mokeytreats.co.za/" TargetMode="External"/><Relationship Id="rId5" Type="http://schemas.openxmlformats.org/officeDocument/2006/relationships/hyperlink" Target="https://www.green-butts.com/" TargetMode="External"/><Relationship Id="rId4" Type="http://schemas.openxmlformats.org/officeDocument/2006/relationships/hyperlink" Target="https://frogcreek.partner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 picture containing sitting, table, food, piece&#10;&#10;Description automatically generated">
            <a:extLst>
              <a:ext uri="{FF2B5EF4-FFF2-40B4-BE49-F238E27FC236}">
                <a16:creationId xmlns:a16="http://schemas.microsoft.com/office/drawing/2014/main" id="{12CFC2BF-6FDD-4440-B4E0-C392B61F7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/>
          <a:stretch/>
        </p:blipFill>
        <p:spPr>
          <a:xfrm>
            <a:off x="23" y="-24747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0AB14-8E5C-4093-B004-EAB14540F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250" y="18772"/>
            <a:ext cx="5637075" cy="3932382"/>
          </a:xfrm>
        </p:spPr>
        <p:txBody>
          <a:bodyPr anchor="t">
            <a:normAutofit fontScale="90000"/>
          </a:bodyPr>
          <a:lstStyle/>
          <a:p>
            <a:r>
              <a:rPr lang="en-US" sz="6600" b="1">
                <a:solidFill>
                  <a:srgbClr val="00B050"/>
                </a:solidFill>
              </a:rPr>
              <a:t>Phase I: Reduction of Cigarette Butts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E84929-1D9C-4707-B48B-0D03799A7C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44254" y="193790"/>
            <a:ext cx="3116052" cy="2223952"/>
          </a:xfrm>
        </p:spPr>
        <p:txBody>
          <a:bodyPr vert="horz" lIns="91440" tIns="45720" rIns="91440" bIns="45720" rtlCol="0" anchor="b">
            <a:normAutofit lnSpcReduction="10000"/>
          </a:bodyPr>
          <a:lstStyle/>
          <a:p>
            <a:r>
              <a:rPr lang="en-US" b="1">
                <a:solidFill>
                  <a:schemeClr val="tx1">
                    <a:lumMod val="95000"/>
                  </a:schemeClr>
                </a:solidFill>
              </a:rPr>
              <a:t>Team Members:</a:t>
            </a:r>
          </a:p>
          <a:p>
            <a:r>
              <a:rPr lang="en-US" sz="1600" b="1">
                <a:solidFill>
                  <a:schemeClr val="tx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Krishna Khadka, </a:t>
            </a:r>
          </a:p>
          <a:p>
            <a:r>
              <a:rPr lang="en-US" sz="1600" b="1">
                <a:solidFill>
                  <a:schemeClr val="tx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Rozan Lamichhane, </a:t>
            </a:r>
          </a:p>
          <a:p>
            <a:r>
              <a:rPr lang="en-US" sz="1600" b="1">
                <a:solidFill>
                  <a:schemeClr val="tx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Bishal Shrestha, </a:t>
            </a:r>
          </a:p>
          <a:p>
            <a:r>
              <a:rPr lang="en-US" sz="1600" b="1">
                <a:solidFill>
                  <a:schemeClr val="tx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Nabin Shrestha, </a:t>
            </a:r>
          </a:p>
          <a:p>
            <a:r>
              <a:rPr lang="en-US" sz="1600" b="1">
                <a:solidFill>
                  <a:schemeClr val="tx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Manish Khadka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AD0B7B-A43E-4E4E-9AC6-EA837E3CA688}"/>
              </a:ext>
            </a:extLst>
          </p:cNvPr>
          <p:cNvSpPr txBox="1"/>
          <p:nvPr/>
        </p:nvSpPr>
        <p:spPr>
          <a:xfrm>
            <a:off x="0" y="3903093"/>
            <a:ext cx="3258589" cy="147732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>
                <a:solidFill>
                  <a:schemeClr val="tx1">
                    <a:lumMod val="95000"/>
                  </a:schemeClr>
                </a:solidFill>
              </a:rPr>
              <a:t>Professor:-  Bhanu Jain</a:t>
            </a:r>
          </a:p>
          <a:p>
            <a:r>
              <a:rPr lang="en-US" b="1">
                <a:solidFill>
                  <a:schemeClr val="tx1">
                    <a:lumMod val="95000"/>
                  </a:schemeClr>
                </a:solidFill>
              </a:rPr>
              <a:t>TA:-  Ariella Amanuel , Donna </a:t>
            </a:r>
            <a:r>
              <a:rPr lang="en-US" b="1" err="1">
                <a:solidFill>
                  <a:schemeClr val="tx1">
                    <a:lumMod val="95000"/>
                  </a:schemeClr>
                </a:solidFill>
              </a:rPr>
              <a:t>Safaddin</a:t>
            </a:r>
            <a:endParaRPr lang="en-US" b="1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b="1">
                <a:solidFill>
                  <a:schemeClr val="tx1">
                    <a:lumMod val="95000"/>
                  </a:schemeClr>
                </a:solidFill>
              </a:rPr>
              <a:t>Course:- CSE 3330-001</a:t>
            </a:r>
          </a:p>
          <a:p>
            <a:r>
              <a:rPr lang="en-US" b="1">
                <a:solidFill>
                  <a:schemeClr val="tx1">
                    <a:lumMod val="95000"/>
                  </a:schemeClr>
                </a:solidFill>
              </a:rPr>
              <a:t>Group:- 2</a:t>
            </a:r>
          </a:p>
        </p:txBody>
      </p:sp>
    </p:spTree>
    <p:extLst>
      <p:ext uri="{BB962C8B-B14F-4D97-AF65-F5344CB8AC3E}">
        <p14:creationId xmlns:p14="http://schemas.microsoft.com/office/powerpoint/2010/main" val="498598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B9BF0-397D-44DC-A05A-54F406409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92D050"/>
                </a:solidFill>
              </a:rPr>
              <a:t>How we finance our company?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AA53E-702D-40D4-A2D3-B1A6BCFC8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387654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/>
              <a:t>Support through the collaboration with smokey treats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Proposing our idea to the cities and helping cities save money on personnel by keeping bin around the cities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Accepting donations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Accept volunteers to count/weigh the butts collected in the bin to update our database, and to empty the bins in timely manner.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20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464C2-2711-4941-8600-971ED30E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9252154" cy="122398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92D050"/>
                </a:solidFill>
              </a:rPr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6BEB1-821B-4F1A-B31E-511C0E76D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214"/>
            <a:ext cx="5965394" cy="419618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/>
              <a:t>[1] </a:t>
            </a:r>
            <a:r>
              <a:rPr lang="en-US">
                <a:hlinkClick r:id="rId2"/>
              </a:rPr>
              <a:t>https://smokeytreats.co.za/the-problem/</a:t>
            </a:r>
            <a:endParaRPr lang="en-US"/>
          </a:p>
          <a:p>
            <a:pPr marL="0" indent="0">
              <a:buNone/>
            </a:pPr>
            <a:r>
              <a:rPr lang="en-US"/>
              <a:t>[2] </a:t>
            </a:r>
            <a:r>
              <a:rPr lang="en-US">
                <a:ea typeface="+mj-lt"/>
                <a:cs typeface="+mj-lt"/>
                <a:hlinkClick r:id="rId3"/>
              </a:rPr>
              <a:t>https://theconversation.com/cigarette-butts-are-the-forgotten-plastic-pollution-and-they-could-be-killing-our-plants-119958</a:t>
            </a:r>
            <a:r>
              <a:rPr lang="en-US">
                <a:ea typeface="+mj-lt"/>
                <a:cs typeface="+mj-lt"/>
              </a:rPr>
              <a:t> </a:t>
            </a:r>
          </a:p>
          <a:p>
            <a:pPr marL="0" indent="0">
              <a:buNone/>
            </a:pPr>
            <a:r>
              <a:rPr lang="en-US"/>
              <a:t>[3] </a:t>
            </a:r>
            <a:r>
              <a:rPr lang="en-US">
                <a:ea typeface="+mj-lt"/>
                <a:cs typeface="+mj-lt"/>
                <a:hlinkClick r:id="rId4"/>
              </a:rPr>
              <a:t>https://frogcreek.partners/</a:t>
            </a:r>
            <a:r>
              <a:rPr lang="en-US">
                <a:ea typeface="+mj-lt"/>
                <a:cs typeface="+mj-lt"/>
              </a:rPr>
              <a:t> 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br>
              <a:rPr lang="en-US"/>
            </a:br>
            <a:r>
              <a:rPr lang="en-US"/>
              <a:t>For Images:- shutterstock.com</a:t>
            </a:r>
          </a:p>
          <a:p>
            <a:pPr marL="457200" indent="-457200"/>
            <a:r>
              <a:rPr lang="en-US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https://www.green-butts.com/</a:t>
            </a:r>
            <a:endParaRPr lang="en-US"/>
          </a:p>
          <a:p>
            <a:pPr marL="457200" indent="-457200"/>
            <a:r>
              <a:rPr lang="en-US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https://smokeytreats.co.za/</a:t>
            </a:r>
            <a:r>
              <a:rPr lang="en-US"/>
              <a:t> 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96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195C22-A9F7-4877-B8A6-9FF217656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92D050"/>
                </a:solidFill>
              </a:rPr>
              <a:t>Why Cigarette Butt?</a:t>
            </a:r>
          </a:p>
        </p:txBody>
      </p:sp>
      <p:sp>
        <p:nvSpPr>
          <p:cNvPr id="50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Freeform: Shape 2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9FCDF4-1483-4DFD-BC0E-EF5AB6FD0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446" y="734925"/>
            <a:ext cx="5634435" cy="5221459"/>
          </a:xfrm>
          <a:prstGeom prst="rect">
            <a:avLst/>
          </a:prstGeom>
          <a:effectLst/>
        </p:spPr>
      </p:pic>
      <p:sp>
        <p:nvSpPr>
          <p:cNvPr id="52" name="Rectangle 2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5FDC68A7-B65C-4592-9320-A1C196CFC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402" y="2251587"/>
            <a:ext cx="5125568" cy="504886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800">
              <a:solidFill>
                <a:srgbClr val="EBEBEB"/>
              </a:solidFill>
              <a:latin typeface="+mn-lt"/>
              <a:ea typeface="+mj-lt"/>
              <a:cs typeface="Aldhabi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>
                <a:solidFill>
                  <a:srgbClr val="EBEBEB"/>
                </a:solidFill>
                <a:latin typeface="+mn-lt"/>
                <a:cs typeface="Aldhabi"/>
              </a:rPr>
              <a:t>Filters are made of cellulose acetate- a natural plastic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>
                <a:solidFill>
                  <a:srgbClr val="EBEBEB"/>
                </a:solidFill>
                <a:latin typeface="+mn-lt"/>
                <a:ea typeface="+mn-lt"/>
                <a:cs typeface="Aldhabi"/>
              </a:rPr>
              <a:t>Takes around 10 year for cellulose acetate to decay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>
                <a:solidFill>
                  <a:srgbClr val="EBEBEB"/>
                </a:solidFill>
                <a:latin typeface="+mn-lt"/>
                <a:ea typeface="+mn-lt"/>
                <a:cs typeface="Aldhabi"/>
              </a:rPr>
              <a:t>5.7 Trillion of cigarettes are smoke annually - two thirds are improperly disposed of. [1] </a:t>
            </a:r>
            <a:endParaRPr lang="en-US" sz="1800">
              <a:solidFill>
                <a:srgbClr val="EBEBEB"/>
              </a:solidFill>
              <a:latin typeface="+mn-lt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>
                <a:solidFill>
                  <a:srgbClr val="EBEBEB"/>
                </a:solidFill>
                <a:latin typeface="+mn-lt"/>
                <a:ea typeface="+mn-lt"/>
                <a:cs typeface="Aldhabi"/>
              </a:rPr>
              <a:t>65% of plastic butts are littered every year, could fill 1,431 Olympic sized swimming pools [1]</a:t>
            </a:r>
            <a:endParaRPr lang="en-US" sz="1800">
              <a:solidFill>
                <a:srgbClr val="EBEBEB"/>
              </a:solidFill>
              <a:latin typeface="+mn-lt"/>
              <a:ea typeface="+mj-lt"/>
              <a:cs typeface="+mj-lt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>
                <a:solidFill>
                  <a:srgbClr val="EBEBEB"/>
                </a:solidFill>
                <a:latin typeface="+mn-lt"/>
                <a:ea typeface="+mn-lt"/>
                <a:cs typeface="Aldhabi"/>
              </a:rPr>
              <a:t> 32 % of marine debris items contains cigarettes and filets which counts to 52.9 million. [2]</a:t>
            </a:r>
            <a:endParaRPr lang="en-US" sz="1800">
              <a:solidFill>
                <a:srgbClr val="EBEBEB"/>
              </a:solidFill>
              <a:latin typeface="+mn-lt"/>
              <a:cs typeface="Aldhabi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400">
              <a:solidFill>
                <a:srgbClr val="EBEBEB"/>
              </a:solidFill>
              <a:latin typeface="+mn-lt"/>
              <a:cs typeface="Aldhabi" panose="020B0604020202020204" pitchFamily="2" charset="-78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400">
              <a:solidFill>
                <a:srgbClr val="EBEBEB"/>
              </a:solidFill>
              <a:latin typeface="+mn-lt"/>
              <a:cs typeface="Aldhabi" panose="020B0604020202020204" pitchFamily="2" charset="-78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400">
              <a:solidFill>
                <a:srgbClr val="EBEBEB"/>
              </a:solidFill>
              <a:latin typeface="+mn-lt"/>
              <a:cs typeface="Aldhabi" panose="020B0604020202020204" pitchFamily="2" charset="-78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400">
              <a:solidFill>
                <a:srgbClr val="EBEBEB"/>
              </a:solidFill>
              <a:latin typeface="+mn-lt"/>
              <a:cs typeface="Aldhabi" panose="020B0604020202020204" pitchFamily="2" charset="-78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400">
              <a:solidFill>
                <a:srgbClr val="EBEBEB"/>
              </a:solidFill>
              <a:latin typeface="+mn-lt"/>
              <a:cs typeface="Aldhabi" panose="020B0604020202020204" pitchFamily="2" charset="-78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400">
              <a:solidFill>
                <a:srgbClr val="EBEBEB"/>
              </a:solidFill>
              <a:latin typeface="+mn-lt"/>
              <a:cs typeface="Aldhabi" panose="020B060402020202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5493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882CF-CC3C-4BAE-9F7D-165FE919F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92D050"/>
                </a:solidFill>
              </a:rPr>
              <a:t>CLEAN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E2572-EF79-4801-9AF8-A5FB7C333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875" y="1757934"/>
            <a:ext cx="6188189" cy="3785419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>
                <a:solidFill>
                  <a:srgbClr val="FFFFFF"/>
                </a:solidFill>
              </a:rPr>
              <a:t>Operates in Arlington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>
                <a:solidFill>
                  <a:srgbClr val="FFFFFF"/>
                </a:solidFill>
              </a:rPr>
              <a:t>Objective: Reduce</a:t>
            </a:r>
            <a:r>
              <a:rPr lang="en-US" sz="1800">
                <a:solidFill>
                  <a:srgbClr val="FFFFFF"/>
                </a:solidFill>
                <a:ea typeface="+mj-lt"/>
                <a:cs typeface="+mj-lt"/>
              </a:rPr>
              <a:t> cigarette butts in land and water thereby reducing trash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>
                <a:solidFill>
                  <a:srgbClr val="FFFFFF"/>
                </a:solidFill>
              </a:rPr>
              <a:t>Company also keep track of the cigarette butt collected over time</a:t>
            </a:r>
            <a:endParaRPr lang="en-US" sz="1800">
              <a:solidFill>
                <a:srgbClr val="FFFFFF"/>
              </a:solidFill>
              <a:ea typeface="+mj-lt"/>
              <a:cs typeface="+mj-lt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>
                <a:solidFill>
                  <a:srgbClr val="FFFFFF"/>
                </a:solidFill>
              </a:rPr>
              <a:t>It also helps companies manufacturing cigarettes to move to producing plastic free filters by providing the data and showing how they can profit from it while helping the environment get better.</a:t>
            </a:r>
            <a:endParaRPr lang="en-US" sz="1800">
              <a:solidFill>
                <a:srgbClr val="FFFFFF"/>
              </a:solidFill>
              <a:ea typeface="+mj-lt"/>
              <a:cs typeface="+mj-lt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>
                <a:solidFill>
                  <a:srgbClr val="FFFFFF"/>
                </a:solidFill>
                <a:ea typeface="+mj-lt"/>
                <a:cs typeface="+mj-lt"/>
              </a:rPr>
              <a:t>Place cigarette butt collectors in numerous places and take weekly data for progress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>
                <a:solidFill>
                  <a:srgbClr val="FFFFFF"/>
                </a:solidFill>
                <a:ea typeface="+mj-lt"/>
                <a:cs typeface="+mj-lt"/>
              </a:rPr>
              <a:t>Offers to provide a way to reduce nonbiodegradable trash created by cigarette butt providing wooden filters cigarette produced by Smokey Treats which is decomposable.</a:t>
            </a:r>
            <a:endParaRPr lang="en-US" sz="18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8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8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8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8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6" name="Picture 6" descr="A picture containing outdoor, sitting, box, sidewalk&#10;&#10;Description automatically generated">
            <a:extLst>
              <a:ext uri="{FF2B5EF4-FFF2-40B4-BE49-F238E27FC236}">
                <a16:creationId xmlns:a16="http://schemas.microsoft.com/office/drawing/2014/main" id="{D920AA78-DCFD-4C7A-A73C-6DCA81EC8F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18" r="17529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45CA16-29AD-42F8-9C8E-A55FEF5E9582}"/>
              </a:ext>
            </a:extLst>
          </p:cNvPr>
          <p:cNvSpPr txBox="1"/>
          <p:nvPr/>
        </p:nvSpPr>
        <p:spPr>
          <a:xfrm>
            <a:off x="822490" y="115298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	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1BD0B-B2C8-4A5F-A0F2-1CD3E27748CF}"/>
              </a:ext>
            </a:extLst>
          </p:cNvPr>
          <p:cNvSpPr txBox="1"/>
          <p:nvPr/>
        </p:nvSpPr>
        <p:spPr>
          <a:xfrm>
            <a:off x="7229175" y="6172202"/>
            <a:ext cx="4963245" cy="68580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Photo credit: https://fredericksburg.today/2019/06/17/fredericksburg-parks-get-new-cigarette-butt-disposal-containers/ </a:t>
            </a:r>
          </a:p>
          <a:p>
            <a:pPr algn="ctr">
              <a:spcAft>
                <a:spcPts val="600"/>
              </a:spcAft>
            </a:pPr>
            <a:endParaRPr lang="en-US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638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food&#10;&#10;Description automatically generated">
            <a:extLst>
              <a:ext uri="{FF2B5EF4-FFF2-40B4-BE49-F238E27FC236}">
                <a16:creationId xmlns:a16="http://schemas.microsoft.com/office/drawing/2014/main" id="{85B57C65-5D19-423F-B9E6-56C14B7AC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r="1330"/>
          <a:stretch/>
        </p:blipFill>
        <p:spPr>
          <a:xfrm>
            <a:off x="95516" y="110706"/>
            <a:ext cx="6129565" cy="6747445"/>
          </a:xfrm>
          <a:prstGeom prst="rect">
            <a:avLst/>
          </a:prstGeom>
        </p:spPr>
      </p:pic>
      <p:pic>
        <p:nvPicPr>
          <p:cNvPr id="3" name="Picture 3" descr="A picture containing grass, outdoor, sitting, bird&#10;&#10;Description automatically generated">
            <a:extLst>
              <a:ext uri="{FF2B5EF4-FFF2-40B4-BE49-F238E27FC236}">
                <a16:creationId xmlns:a16="http://schemas.microsoft.com/office/drawing/2014/main" id="{31D7E086-9619-42ED-B265-8FFF835CC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82" r="15786" b="1"/>
          <a:stretch/>
        </p:blipFill>
        <p:spPr>
          <a:xfrm>
            <a:off x="6509734" y="458896"/>
            <a:ext cx="5449830" cy="567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56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DA6F3-6D2C-4B11-A249-5F793B02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225253"/>
          </a:xfrm>
        </p:spPr>
        <p:txBody>
          <a:bodyPr/>
          <a:lstStyle/>
          <a:p>
            <a:r>
              <a:rPr lang="en-US" err="1">
                <a:solidFill>
                  <a:srgbClr val="92D050"/>
                </a:solidFill>
              </a:rPr>
              <a:t>GreenButts</a:t>
            </a:r>
            <a:r>
              <a:rPr lang="en-US">
                <a:solidFill>
                  <a:srgbClr val="92D050"/>
                </a:solidFill>
              </a:rPr>
              <a:t> (Competitor)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FDE65-D406-436F-8CBA-8C421917A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84" y="1677971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>
              <a:solidFill>
                <a:schemeClr val="tx1">
                  <a:lumMod val="9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>
                    <a:lumMod val="95000"/>
                  </a:schemeClr>
                </a:solidFill>
              </a:rPr>
              <a:t>Location: California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>
                    <a:lumMod val="95000"/>
                  </a:schemeClr>
                </a:solidFill>
              </a:rPr>
              <a:t>Aim: Reduce Trash Caused By Cigarette Butt and Preserve Environment.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>
                    <a:lumMod val="95000"/>
                  </a:schemeClr>
                </a:solidFill>
              </a:rPr>
              <a:t>Literate People with potential risk of smoking and throwing cigarette butt.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>
                    <a:lumMod val="95000"/>
                  </a:schemeClr>
                </a:solidFill>
              </a:rPr>
              <a:t>Educate people about the money they save if they quit smoking.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>
                    <a:lumMod val="95000"/>
                  </a:schemeClr>
                </a:solidFill>
              </a:rPr>
              <a:t>Provide Alternative Cigarette Butt that reduce the environment pollution.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>
                    <a:lumMod val="95000"/>
                  </a:schemeClr>
                </a:solidFill>
              </a:rPr>
              <a:t>Operation Area: USA</a:t>
            </a:r>
          </a:p>
          <a:p>
            <a:pPr>
              <a:buFont typeface="Wingdings" panose="05000000000000000000" pitchFamily="2" charset="2"/>
              <a:buChar char="Ø"/>
            </a:pP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277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A63E4-1573-40D4-858E-CEC2A69D5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936" y="593198"/>
            <a:ext cx="4527950" cy="2210544"/>
          </a:xfrm>
        </p:spPr>
        <p:txBody>
          <a:bodyPr anchor="ctr">
            <a:normAutofit fontScale="90000"/>
          </a:bodyPr>
          <a:lstStyle/>
          <a:p>
            <a:r>
              <a:rPr lang="en-US" sz="6000">
                <a:solidFill>
                  <a:srgbClr val="92D050"/>
                </a:solidFill>
              </a:rPr>
              <a:t>Collaborator</a:t>
            </a:r>
            <a:br>
              <a:rPr lang="en-US" sz="6000" dirty="0">
                <a:solidFill>
                  <a:srgbClr val="92D050"/>
                </a:solidFill>
              </a:rPr>
            </a:br>
            <a:br>
              <a:rPr lang="en-US" sz="6000" dirty="0"/>
            </a:br>
            <a:r>
              <a:rPr lang="en-US" sz="3600">
                <a:solidFill>
                  <a:schemeClr val="tx1"/>
                </a:solidFill>
              </a:rPr>
              <a:t>Smokey Treats</a:t>
            </a:r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A506D3-D1A7-4EC0-B806-1D872AE62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953" y="1904213"/>
            <a:ext cx="6894576" cy="3996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13576D-BEED-4CAB-8930-5BBABD406422}"/>
              </a:ext>
            </a:extLst>
          </p:cNvPr>
          <p:cNvSpPr txBox="1"/>
          <p:nvPr/>
        </p:nvSpPr>
        <p:spPr>
          <a:xfrm>
            <a:off x="253471" y="3395846"/>
            <a:ext cx="4790482" cy="22467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/>
              <a:t>Cape Town (2015) </a:t>
            </a:r>
            <a:endParaRPr lang="en-US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/>
              <a:t>provide smokers with </a:t>
            </a:r>
          </a:p>
          <a:p>
            <a:r>
              <a:rPr lang="en-US" sz="2800"/>
              <a:t>	cigarette butt that is 	biodegradable.</a:t>
            </a:r>
            <a:endParaRPr lang="en-US"/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3447A-E5E0-400B-BF3D-30D561858B08}"/>
              </a:ext>
            </a:extLst>
          </p:cNvPr>
          <p:cNvSpPr txBox="1"/>
          <p:nvPr/>
        </p:nvSpPr>
        <p:spPr>
          <a:xfrm>
            <a:off x="6096000" y="5901178"/>
            <a:ext cx="613149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/>
              <a:t>Picture Credit:- smokeytreat.com</a:t>
            </a:r>
          </a:p>
        </p:txBody>
      </p:sp>
    </p:spTree>
    <p:extLst>
      <p:ext uri="{BB962C8B-B14F-4D97-AF65-F5344CB8AC3E}">
        <p14:creationId xmlns:p14="http://schemas.microsoft.com/office/powerpoint/2010/main" val="764335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2D77C-57BD-4D4C-8D18-36CCCDBF94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115" y="479145"/>
            <a:ext cx="5606256" cy="1025314"/>
          </a:xfrm>
        </p:spPr>
        <p:txBody>
          <a:bodyPr/>
          <a:lstStyle/>
          <a:p>
            <a:r>
              <a:rPr lang="en-US" sz="6000">
                <a:solidFill>
                  <a:srgbClr val="92D050"/>
                </a:solidFill>
              </a:rPr>
              <a:t>Collaborator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E57D4-3ECC-4EF4-A9A2-A3CD7D09D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115" y="2256553"/>
            <a:ext cx="8735616" cy="39363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chemeClr val="accent3"/>
                </a:solidFill>
              </a:rPr>
              <a:t>Frog Creek Partners</a:t>
            </a:r>
            <a:endParaRPr lang="en-US">
              <a:solidFill>
                <a:schemeClr val="accent3"/>
              </a:solidFill>
            </a:endParaRPr>
          </a:p>
          <a:p>
            <a:endParaRPr lang="en-US" b="1" dirty="0">
              <a:solidFill>
                <a:schemeClr val="accent3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Founded in 2016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located in Casper, Wyoming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Working to Safeguard water with Stormwater filtration system[</a:t>
            </a:r>
            <a:r>
              <a:rPr lang="en-US">
                <a:solidFill>
                  <a:schemeClr val="tx1"/>
                </a:solidFill>
                <a:ea typeface="+mj-lt"/>
                <a:cs typeface="+mj-lt"/>
              </a:rPr>
              <a:t>3]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err="1">
                <a:solidFill>
                  <a:schemeClr val="tx1"/>
                </a:solidFill>
                <a:ea typeface="+mj-lt"/>
                <a:cs typeface="+mj-lt"/>
              </a:rPr>
              <a:t>fILTERS</a:t>
            </a:r>
            <a:r>
              <a:rPr lang="en-US">
                <a:solidFill>
                  <a:schemeClr val="tx1"/>
                </a:solidFill>
                <a:ea typeface="+mj-lt"/>
                <a:cs typeface="+mj-lt"/>
              </a:rPr>
              <a:t> POLLUTANT BEFORE REACHING WATERSHEDS</a:t>
            </a:r>
          </a:p>
        </p:txBody>
      </p:sp>
      <p:pic>
        <p:nvPicPr>
          <p:cNvPr id="4" name="Picture 4" descr="A close up of a street&#10;&#10;Description automatically generated">
            <a:extLst>
              <a:ext uri="{FF2B5EF4-FFF2-40B4-BE49-F238E27FC236}">
                <a16:creationId xmlns:a16="http://schemas.microsoft.com/office/drawing/2014/main" id="{53BF0408-56BD-4033-B7C0-B051689B4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838" y="129646"/>
            <a:ext cx="2080021" cy="2466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6E4E14-625B-4586-9F75-04B139B3DBD2}"/>
              </a:ext>
            </a:extLst>
          </p:cNvPr>
          <p:cNvSpPr txBox="1"/>
          <p:nvPr/>
        </p:nvSpPr>
        <p:spPr>
          <a:xfrm>
            <a:off x="9802549" y="2618317"/>
            <a:ext cx="201096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/>
              <a:t>Photo Credit: </a:t>
            </a:r>
            <a:r>
              <a:rPr lang="en-US" sz="600">
                <a:ea typeface="+mn-lt"/>
                <a:cs typeface="+mn-lt"/>
              </a:rPr>
              <a:t>https://www.pinterest.com/pin/241013017546797418/</a:t>
            </a:r>
          </a:p>
        </p:txBody>
      </p:sp>
      <p:pic>
        <p:nvPicPr>
          <p:cNvPr id="12" name="Picture 12" descr="A picture containing table, toy, sitting, holding&#10;&#10;Description automatically generated">
            <a:extLst>
              <a:ext uri="{FF2B5EF4-FFF2-40B4-BE49-F238E27FC236}">
                <a16:creationId xmlns:a16="http://schemas.microsoft.com/office/drawing/2014/main" id="{F7990FC4-319A-444B-BA6A-A26F637F5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697" y="3083719"/>
            <a:ext cx="2582466" cy="32265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F02246-DCA5-4943-AB4A-4DCE76A7787C}"/>
              </a:ext>
            </a:extLst>
          </p:cNvPr>
          <p:cNvSpPr txBox="1"/>
          <p:nvPr/>
        </p:nvSpPr>
        <p:spPr>
          <a:xfrm>
            <a:off x="9451181" y="6361508"/>
            <a:ext cx="2743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/>
              <a:t>Photo Credit: </a:t>
            </a:r>
            <a:r>
              <a:rPr lang="en-US" sz="800">
                <a:ea typeface="+mn-lt"/>
                <a:cs typeface="+mn-lt"/>
              </a:rPr>
              <a:t>https://frogcreek.partners/original-gutter-bin/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947113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5473D-DDFB-45D2-8EE5-DEA980727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381" y="629266"/>
            <a:ext cx="4767471" cy="1641986"/>
          </a:xfrm>
        </p:spPr>
        <p:txBody>
          <a:bodyPr>
            <a:normAutofit/>
          </a:bodyPr>
          <a:lstStyle/>
          <a:p>
            <a:r>
              <a:rPr lang="en-US" sz="4800" b="1">
                <a:solidFill>
                  <a:srgbClr val="92D050"/>
                </a:solidFill>
              </a:rPr>
              <a:t>Our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845D8-907A-4D49-9E2E-A6875C005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440" y="1541930"/>
            <a:ext cx="5947823" cy="470646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400"/>
              <a:t>Collaborate with big Cigarette companies to Set up Butt-Bins around major cities </a:t>
            </a:r>
            <a:endParaRPr lang="en-US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400"/>
              <a:t>Keep track of the Cigarette Butt collected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400"/>
              <a:t>Keep track of money people save if they quit smoking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400"/>
              <a:t>Keep track of the amount of cigarette butt disposed to ocean to aware people</a:t>
            </a:r>
            <a:endParaRPr lang="en-US" sz="2400">
              <a:ea typeface="+mj-lt"/>
              <a:cs typeface="+mj-lt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400">
                <a:ea typeface="+mj-lt"/>
                <a:cs typeface="+mj-lt"/>
              </a:rPr>
              <a:t>Butt bins will reduce cigarette litter by more than 60 percent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40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40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400"/>
          </a:p>
        </p:txBody>
      </p:sp>
      <p:pic>
        <p:nvPicPr>
          <p:cNvPr id="5" name="Picture 4" descr="A person standing on a sidewalk&#10;&#10;Description automatically generated">
            <a:extLst>
              <a:ext uri="{FF2B5EF4-FFF2-40B4-BE49-F238E27FC236}">
                <a16:creationId xmlns:a16="http://schemas.microsoft.com/office/drawing/2014/main" id="{6FD4D754-B3F5-4F66-B713-9B649D91C3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1" r="12108" b="2152"/>
          <a:stretch/>
        </p:blipFill>
        <p:spPr>
          <a:xfrm>
            <a:off x="268939" y="10"/>
            <a:ext cx="4357597" cy="668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93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04CFF-EFA4-4E32-9D5E-4A856373C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029" y="321993"/>
            <a:ext cx="10400582" cy="1023639"/>
          </a:xfrm>
        </p:spPr>
        <p:txBody>
          <a:bodyPr>
            <a:normAutofit fontScale="90000"/>
          </a:bodyPr>
          <a:lstStyle/>
          <a:p>
            <a:r>
              <a:rPr lang="en-US" sz="6600">
                <a:solidFill>
                  <a:srgbClr val="00B050"/>
                </a:solidFill>
              </a:rPr>
              <a:t>I</a:t>
            </a:r>
            <a:r>
              <a:rPr lang="en-US" sz="4400">
                <a:solidFill>
                  <a:srgbClr val="00B050"/>
                </a:solidFill>
              </a:rPr>
              <a:t>mpacts of our company in the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E50D1-AB46-4B3E-8644-83F5D17EA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>
              <a:buFont typeface="Wingdings" charset="2"/>
              <a:buChar char="Ø"/>
            </a:pPr>
            <a:r>
              <a:rPr lang="en-US" sz="2400">
                <a:latin typeface="+mn-lt"/>
              </a:rPr>
              <a:t>Reduction in the number of cigarette butt thrown away that pollutes the environment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>
                <a:latin typeface="+mn-lt"/>
              </a:rPr>
              <a:t>Help and motivate people to quit smoking for their health and financial stability</a:t>
            </a:r>
          </a:p>
          <a:p>
            <a:pPr>
              <a:spcBef>
                <a:spcPts val="0"/>
              </a:spcBef>
              <a:buFont typeface="Wingdings,Sans-Serif" panose="05000000000000000000" pitchFamily="2" charset="2"/>
              <a:buChar char="Ø"/>
            </a:pPr>
            <a:r>
              <a:rPr lang="en-US" sz="2400">
                <a:ea typeface="+mj-lt"/>
                <a:cs typeface="+mj-lt"/>
              </a:rPr>
              <a:t>Consumer and their family health</a:t>
            </a:r>
          </a:p>
          <a:p>
            <a:pPr>
              <a:spcBef>
                <a:spcPts val="0"/>
              </a:spcBef>
              <a:buFont typeface="Wingdings,Sans-Serif" panose="05000000000000000000" pitchFamily="2" charset="2"/>
              <a:buChar char="Ø"/>
            </a:pPr>
            <a:r>
              <a:rPr lang="en-US" sz="2400">
                <a:ea typeface="+mj-lt"/>
                <a:cs typeface="+mj-lt"/>
              </a:rPr>
              <a:t>Clean environment controlling the litter caused by cigarette butt</a:t>
            </a:r>
          </a:p>
          <a:p>
            <a:pPr>
              <a:spcBef>
                <a:spcPts val="0"/>
              </a:spcBef>
              <a:buFont typeface="Wingdings,Sans-Serif" panose="05000000000000000000" pitchFamily="2" charset="2"/>
              <a:buChar char="Ø"/>
            </a:pPr>
            <a:r>
              <a:rPr lang="en-US" sz="2400">
                <a:ea typeface="+mj-lt"/>
                <a:cs typeface="+mj-lt"/>
              </a:rPr>
              <a:t>Save aquatic lives</a:t>
            </a:r>
          </a:p>
          <a:p>
            <a:pPr>
              <a:spcBef>
                <a:spcPts val="0"/>
              </a:spcBef>
              <a:buFont typeface="Wingdings,Sans-Serif" panose="05000000000000000000" pitchFamily="2" charset="2"/>
              <a:buChar char="Ø"/>
            </a:pPr>
            <a:r>
              <a:rPr lang="en-US" sz="2400">
                <a:ea typeface="+mj-lt"/>
                <a:cs typeface="+mj-lt"/>
              </a:rPr>
              <a:t>Reduction of disposition of harmful chemicals due to cigarette butt</a:t>
            </a:r>
            <a:endParaRPr lang="en-US" sz="2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CBA6D8-0D7C-4F47-9FE0-873CD1BD5052}"/>
              </a:ext>
            </a:extLst>
          </p:cNvPr>
          <p:cNvSpPr txBox="1"/>
          <p:nvPr/>
        </p:nvSpPr>
        <p:spPr>
          <a:xfrm>
            <a:off x="1103311" y="3538417"/>
            <a:ext cx="8285785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Wingdings"/>
              <a:buChar char="Ø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75794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FB9066E5FC6C4EB9A94277205B5423" ma:contentTypeVersion="10" ma:contentTypeDescription="Create a new document." ma:contentTypeScope="" ma:versionID="dcb9f3c401b34b7474b9346c12815d85">
  <xsd:schema xmlns:xsd="http://www.w3.org/2001/XMLSchema" xmlns:xs="http://www.w3.org/2001/XMLSchema" xmlns:p="http://schemas.microsoft.com/office/2006/metadata/properties" xmlns:ns3="8ecdc3af-7944-49f5-a476-90533571f057" xmlns:ns4="0eb422ff-5e64-4023-ab75-514a2dbba60c" targetNamespace="http://schemas.microsoft.com/office/2006/metadata/properties" ma:root="true" ma:fieldsID="c96274db5a1b58de8aab3690f9bcb001" ns3:_="" ns4:_="">
    <xsd:import namespace="8ecdc3af-7944-49f5-a476-90533571f057"/>
    <xsd:import namespace="0eb422ff-5e64-4023-ab75-514a2dbba60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cdc3af-7944-49f5-a476-90533571f0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b422ff-5e64-4023-ab75-514a2dbba60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4354C8-6042-4016-9457-689E6EB9458E}">
  <ds:schemaRefs>
    <ds:schemaRef ds:uri="0eb422ff-5e64-4023-ab75-514a2dbba60c"/>
    <ds:schemaRef ds:uri="8ecdc3af-7944-49f5-a476-90533571f0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D688E15-7C3E-423E-9825-98AB75F0E340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customXml/itemProps3.xml><?xml version="1.0" encoding="utf-8"?>
<ds:datastoreItem xmlns:ds="http://schemas.openxmlformats.org/officeDocument/2006/customXml" ds:itemID="{6F5A02E3-3120-440C-B3BB-A082346993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11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Ion</vt:lpstr>
      <vt:lpstr>Phase I: Reduction of Cigarette Butts</vt:lpstr>
      <vt:lpstr>Why Cigarette Butt?</vt:lpstr>
      <vt:lpstr>CLEAN FILTER</vt:lpstr>
      <vt:lpstr>PowerPoint Presentation</vt:lpstr>
      <vt:lpstr>GreenButts (Competitor)</vt:lpstr>
      <vt:lpstr>Collaborator  Smokey Treats</vt:lpstr>
      <vt:lpstr>Collaborator</vt:lpstr>
      <vt:lpstr>Our Tasks</vt:lpstr>
      <vt:lpstr>Impacts of our company in the environment</vt:lpstr>
      <vt:lpstr>How we finance our company?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Phase I: Reduction of Cigarette Butts</dc:title>
  <dc:creator>Khadka, Krishna</dc:creator>
  <cp:revision>48</cp:revision>
  <dcterms:created xsi:type="dcterms:W3CDTF">2020-09-14T00:52:20Z</dcterms:created>
  <dcterms:modified xsi:type="dcterms:W3CDTF">2020-09-14T01:15:14Z</dcterms:modified>
</cp:coreProperties>
</file>